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E9915-E7C5-5149-FCAB-64C7C8A4BF4C}" v="9" dt="2024-10-10T12:20:59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fa9ac2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fa9ac2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21a11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21a11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902e81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a902e81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9ba6b2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9ba6b2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252bdbd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252bdbd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5a59ea4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75a59ea4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9ba6b2e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9ba6b2e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9ba6b2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9ba6b2e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b994a4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db994a4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252bdb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252bdb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d9ba6b2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d9ba6b2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21a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3321a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649b3f56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649b3f56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49b3f56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49b3f56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67240ac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67240ac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8e8355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8e8355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8e8355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8e8355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835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8355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56ed4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a56ed4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8e8355f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8e8355f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a56ed4e9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a56ed4e9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a56ed4e9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a56ed4e9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649b3f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649b3f5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8e8355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8e8355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8e8355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8e8355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d9ba6b2e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d9ba6b2e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d9ba6b2e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d9ba6b2e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ba6b2e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ba6b2e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fec3d6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fec3d6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5a59ea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75a59ea4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72048c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72048c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703ecb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703ecb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68e8355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68e8355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49b3f56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49b3f56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49b3f56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49b3f56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7775c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7775c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775c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775c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7775c8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7775c8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951bb0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951bb0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bd81e62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bd81e62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9ba6b2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9ba6b2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ba6b2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9ba6b2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5a59e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5a59e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5a59e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75a59e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75a59ea4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75a59ea4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73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Engenharia de Software I (2ECOM.042)</a:t>
            </a:r>
            <a:endParaRPr sz="3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 err="1"/>
              <a:t>Apresentação</a:t>
            </a:r>
            <a:r>
              <a:rPr lang="en" sz="3100" b="1" dirty="0"/>
              <a:t> da </a:t>
            </a:r>
            <a:r>
              <a:rPr lang="en" sz="3100" b="1" dirty="0" err="1"/>
              <a:t>Disciplina</a:t>
            </a:r>
            <a:r>
              <a:rPr lang="en" sz="3100" b="1" dirty="0"/>
              <a:t> - 2024/2 </a:t>
            </a:r>
            <a:endParaRPr sz="31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Eduardo Cunha Campos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edu@cefetmg.br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Cargos de mercado para ES </a:t>
            </a:r>
            <a:endParaRPr sz="34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79500" y="1152475"/>
            <a:ext cx="3356100" cy="381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Software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FullStack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Frontend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Backend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Mobile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Programador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Lead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Arquiteto de Software</a:t>
            </a:r>
            <a:endParaRPr sz="20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637500" y="1152475"/>
            <a:ext cx="3255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Scrum Master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Agile Master/Coach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Gerente de Projetos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41900" y="2676475"/>
            <a:ext cx="33561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Qualidade (QA)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Testes</a:t>
            </a:r>
            <a:endParaRPr sz="20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641900" y="3743275"/>
            <a:ext cx="2823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Owner (PO)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Manager (PM)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Requisitos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Devs trabalham próximos dos seguintes cargos</a:t>
            </a:r>
            <a:endParaRPr sz="31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5957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2813100" y="1685875"/>
            <a:ext cx="28239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Cientista de Dados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Dados</a:t>
            </a:r>
            <a:endParaRPr sz="2000"/>
          </a:p>
        </p:txBody>
      </p:sp>
      <p:sp>
        <p:nvSpPr>
          <p:cNvPr id="125" name="Google Shape;125;p23"/>
          <p:cNvSpPr txBox="1"/>
          <p:nvPr/>
        </p:nvSpPr>
        <p:spPr>
          <a:xfrm>
            <a:off x="3576600" y="1191675"/>
            <a:ext cx="13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Dados</a:t>
            </a:r>
            <a:endParaRPr sz="220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46100" y="1685875"/>
            <a:ext cx="24594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Designer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Researcher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Writer</a:t>
            </a:r>
            <a:endParaRPr sz="2000"/>
          </a:p>
        </p:txBody>
      </p:sp>
      <p:sp>
        <p:nvSpPr>
          <p:cNvPr id="127" name="Google Shape;127;p23"/>
          <p:cNvSpPr txBox="1"/>
          <p:nvPr/>
        </p:nvSpPr>
        <p:spPr>
          <a:xfrm>
            <a:off x="833400" y="1191675"/>
            <a:ext cx="10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UX/UI</a:t>
            </a:r>
            <a:endParaRPr sz="220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937300" y="1685875"/>
            <a:ext cx="3105900" cy="2154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Administrador de Rede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Reliability Engineer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Release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Suporte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Segurança </a:t>
            </a:r>
            <a:endParaRPr sz="2000"/>
          </a:p>
        </p:txBody>
      </p:sp>
      <p:sp>
        <p:nvSpPr>
          <p:cNvPr id="129" name="Google Shape;129;p23"/>
          <p:cNvSpPr txBox="1"/>
          <p:nvPr/>
        </p:nvSpPr>
        <p:spPr>
          <a:xfrm>
            <a:off x="6948082" y="1191675"/>
            <a:ext cx="135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Ops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0700" y="445600"/>
            <a:ext cx="4105800" cy="2599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730475" y="1137150"/>
            <a:ext cx="3065100" cy="1777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025675" y="418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89125" y="272050"/>
            <a:ext cx="392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                </a:t>
            </a:r>
            <a:r>
              <a:rPr lang="en" sz="1600">
                <a:solidFill>
                  <a:srgbClr val="666666"/>
                </a:solidFill>
              </a:rPr>
              <a:t>Bacharéis em CC/SI </a:t>
            </a: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                (atuando no "mercado" hoje)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207925" y="15674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49425" y="3455725"/>
            <a:ext cx="3065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Figura meramente ilustrativa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B5394"/>
                </a:solidFill>
              </a:rPr>
              <a:t>O que eu preciso para ser um excelente Engenheiro de Software?</a:t>
            </a:r>
            <a:endParaRPr sz="4800">
              <a:solidFill>
                <a:srgbClr val="0B5394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320058" y="4434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138000" y="666825"/>
            <a:ext cx="2921700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 de Programação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2138000" y="2343225"/>
            <a:ext cx="2921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Engenharia de Software</a:t>
            </a:r>
            <a:endParaRPr sz="1900"/>
          </a:p>
        </p:txBody>
      </p:sp>
      <p:sp>
        <p:nvSpPr>
          <p:cNvPr id="154" name="Google Shape;154;p26"/>
          <p:cNvSpPr txBox="1"/>
          <p:nvPr/>
        </p:nvSpPr>
        <p:spPr>
          <a:xfrm>
            <a:off x="5490800" y="1733625"/>
            <a:ext cx="2230500" cy="4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5490800" y="2800425"/>
            <a:ext cx="2192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Prática</a:t>
            </a:r>
            <a:endParaRPr sz="1900"/>
          </a:p>
        </p:txBody>
      </p:sp>
      <p:cxnSp>
        <p:nvCxnSpPr>
          <p:cNvPr id="156" name="Google Shape;156;p26"/>
          <p:cNvCxnSpPr>
            <a:stCxn id="153" idx="3"/>
            <a:endCxn id="154" idx="1"/>
          </p:cNvCxnSpPr>
          <p:nvPr/>
        </p:nvCxnSpPr>
        <p:spPr>
          <a:xfrm rot="10800000" flipH="1">
            <a:off x="5059700" y="1972125"/>
            <a:ext cx="431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stCxn id="153" idx="3"/>
            <a:endCxn id="155" idx="1"/>
          </p:cNvCxnSpPr>
          <p:nvPr/>
        </p:nvCxnSpPr>
        <p:spPr>
          <a:xfrm>
            <a:off x="5059700" y="2581725"/>
            <a:ext cx="4311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6"/>
          <p:cNvSpPr txBox="1"/>
          <p:nvPr/>
        </p:nvSpPr>
        <p:spPr>
          <a:xfrm>
            <a:off x="1412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 Skills</a:t>
            </a:r>
            <a:endParaRPr sz="19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79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Negócios</a:t>
            </a:r>
            <a:endParaRPr sz="1900"/>
          </a:p>
        </p:txBody>
      </p:sp>
      <p:cxnSp>
        <p:nvCxnSpPr>
          <p:cNvPr id="160" name="Google Shape;160;p26"/>
          <p:cNvCxnSpPr>
            <a:stCxn id="152" idx="2"/>
            <a:endCxn id="153" idx="0"/>
          </p:cNvCxnSpPr>
          <p:nvPr/>
        </p:nvCxnSpPr>
        <p:spPr>
          <a:xfrm>
            <a:off x="3598850" y="1436325"/>
            <a:ext cx="0" cy="9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53" idx="2"/>
            <a:endCxn id="158" idx="0"/>
          </p:cNvCxnSpPr>
          <p:nvPr/>
        </p:nvCxnSpPr>
        <p:spPr>
          <a:xfrm flipH="1">
            <a:off x="2396150" y="2820225"/>
            <a:ext cx="12027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>
            <a:stCxn id="153" idx="2"/>
            <a:endCxn id="159" idx="0"/>
          </p:cNvCxnSpPr>
          <p:nvPr/>
        </p:nvCxnSpPr>
        <p:spPr>
          <a:xfrm>
            <a:off x="3598850" y="2820225"/>
            <a:ext cx="14643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 flipH="1">
            <a:off x="309500" y="15896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 flipH="1">
            <a:off x="309500" y="34184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/>
          <p:nvPr/>
        </p:nvSpPr>
        <p:spPr>
          <a:xfrm>
            <a:off x="7969475" y="1810400"/>
            <a:ext cx="119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</a:rPr>
              <a:t>2ECOM.042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07875" y="1667200"/>
            <a:ext cx="189300" cy="65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" y="735926"/>
            <a:ext cx="8856225" cy="33560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7"/>
          <p:cNvSpPr txBox="1"/>
          <p:nvPr/>
        </p:nvSpPr>
        <p:spPr>
          <a:xfrm>
            <a:off x="830275" y="4284675"/>
            <a:ext cx="757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Montandon et al. What Skills do IT Companies look for in New Developers? A Study with Stack Overflow Jobs, 2020.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“Muitas vezes, contratamos um dev pelos seus hard skills, mas somos forçados a demiti-lo por causa dos soft skills”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“Eu não quero desenvolvedor só tarefeiro…”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00190" y="1823526"/>
            <a:ext cx="8520600" cy="1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114000"/>
              </a:lnSpc>
              <a:buNone/>
            </a:pPr>
            <a:r>
              <a:rPr lang="en" sz="3200" b="1" dirty="0">
                <a:solidFill>
                  <a:srgbClr val="4A86E8"/>
                </a:solidFill>
              </a:rPr>
              <a:t>2ECOM.042 - Engenharia de Software I </a:t>
            </a:r>
            <a:endParaRPr sz="3200" b="1" dirty="0">
              <a:solidFill>
                <a:srgbClr val="4A86E8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Programming in the small</a:t>
            </a:r>
            <a:r>
              <a:rPr lang="en" sz="2500"/>
              <a:t> vs </a:t>
            </a:r>
            <a:r>
              <a:rPr lang="en" sz="2500" b="1"/>
              <a:t>Programming in the large</a:t>
            </a:r>
            <a:endParaRPr sz="2500" b="1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                 </a:t>
            </a:r>
            <a:endParaRPr sz="27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</a:t>
            </a:r>
            <a:r>
              <a:rPr lang="en" sz="2300"/>
              <a:t>Programação                       Engenharia de software</a:t>
            </a:r>
            <a:endParaRPr sz="2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24622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7294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35500" y="1381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Motivação &amp; Importância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</a:t>
            </a:r>
            <a:r>
              <a:rPr lang="en" sz="2200"/>
              <a:t>(programming in the small)</a:t>
            </a:r>
            <a:endParaRPr sz="22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problema, algoritmo ou funcionalidade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desenvolvedor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Poucas linhas de código (~KLOC)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 ou nenhuma manutenção futura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</a:t>
            </a:r>
            <a:r>
              <a:rPr lang="en" sz="2200"/>
              <a:t>(programming in the large)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</a:t>
            </a:r>
            <a:endParaRPr sz="20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linhas de código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Diversos clientes, versões e tecnologias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Interfaces e integrações externas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Manutenção e operação por anos 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Requisitos não-funcionais (segurança, escalabilidade, etc)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etc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 ⇒ </a:t>
            </a:r>
            <a:r>
              <a:rPr lang="en" sz="2200" b="1"/>
              <a:t>Processos </a:t>
            </a:r>
            <a:r>
              <a:rPr lang="en" sz="2200"/>
              <a:t>(cap. 2)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Extreme Programming (XP)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Scrum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Kanban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 ⇒ </a:t>
            </a:r>
            <a:r>
              <a:rPr lang="en" sz="2200" b="1"/>
              <a:t>Requisitos </a:t>
            </a:r>
            <a:r>
              <a:rPr lang="en" sz="2200"/>
              <a:t>(cap. 3)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Histórias de Usuários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Casos de Uso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MVPs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Testes A/B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83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Modelos </a:t>
            </a:r>
            <a:r>
              <a:rPr lang="en" sz="2200"/>
              <a:t>(cap. 4)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Modelos gráficos (“uma figura vale mais do que mil palavras”)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Diagramas UML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235500" y="546850"/>
            <a:ext cx="8709300" cy="22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Projeto </a:t>
            </a:r>
            <a:r>
              <a:rPr lang="en" sz="2000" b="1"/>
              <a:t>&amp; </a:t>
            </a:r>
            <a:r>
              <a:rPr lang="en" sz="2200" b="1"/>
              <a:t>Arquitetura</a:t>
            </a:r>
            <a:r>
              <a:rPr lang="en" sz="2200"/>
              <a:t> (caps. 5, 6 e 7)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Princípios de Projeto:  coesão &amp; acoplamento; SOLID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Padrões de Projeto: </a:t>
            </a:r>
            <a:r>
              <a:rPr lang="en" sz="2000"/>
              <a:t>singleton, Proxy, Adaptadores, etc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Arquitetura: camadas, MVC, microsserviços, Pub/Sub, etc</a:t>
            </a:r>
            <a:endParaRPr sz="2000"/>
          </a:p>
          <a:p>
            <a:pPr marL="4572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0" y="804062"/>
            <a:ext cx="4569150" cy="3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Mudanças constantes ⇒ </a:t>
            </a:r>
            <a:r>
              <a:rPr lang="en" sz="2200" b="1"/>
              <a:t>Testes </a:t>
            </a:r>
            <a:r>
              <a:rPr lang="en" sz="2000" b="1"/>
              <a:t>Automatizados </a:t>
            </a:r>
            <a:r>
              <a:rPr lang="en" sz="2200"/>
              <a:t>(cap. 8)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unidade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integração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sistema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6905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0"/>
          <p:cNvSpPr txBox="1"/>
          <p:nvPr/>
        </p:nvSpPr>
        <p:spPr>
          <a:xfrm>
            <a:off x="4896500" y="664025"/>
            <a:ext cx="3777300" cy="24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228250" y="12139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Qual código falta aqui?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5381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511400"/>
            <a:ext cx="3765150" cy="229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Toda empresa está se transformando em uma empresa de software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Usado por anos ⇒ </a:t>
            </a:r>
            <a:r>
              <a:rPr lang="en" sz="2200" b="1"/>
              <a:t>Manutenção ou refactoring </a:t>
            </a:r>
            <a:r>
              <a:rPr lang="en" sz="2200"/>
              <a:t>(cap. 9)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Catálogos de refactoring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smells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Temos também que operar ⇒ </a:t>
            </a:r>
            <a:r>
              <a:rPr lang="en" sz="2200" b="1"/>
              <a:t>DevOps </a:t>
            </a:r>
            <a:r>
              <a:rPr lang="en" sz="2200"/>
              <a:t>(cap. 10)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Controle de versões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Gerenciamento de branches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Integração Contínua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Deployment contínuo 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Mais uma comparação para tentar explicar o trabalho de um ES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Trabalho de um ES é parecido com a administração de uma grande cidade</a:t>
            </a: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/>
              <a:t>software 〜 cidade digital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um pouco mais…</a:t>
            </a:r>
            <a:endParaRPr sz="2200"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funciona 24 horas → idem software (operação)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diversos bairros → módulos, camadas, etc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que se integrar com municípios vizinhos → integração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precisa de um plano de expansão → novas features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segurança → idem para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milhares de funcionários  → idem empresas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limpeza → clean code, qualidade 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T's da Engenharia de Software</a:t>
            </a:r>
            <a:endParaRPr sz="2200"/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823875" y="10758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Time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alinhar pessoas, processos, trabalho em equipe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86275" y="10758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Tempo</a:t>
            </a:r>
            <a:endParaRPr sz="29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duram anos; manutenção, evolução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823875" y="31332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</a:t>
            </a:r>
            <a:r>
              <a:rPr lang="en" sz="2600" b="1">
                <a:solidFill>
                  <a:schemeClr val="dk2"/>
                </a:solidFill>
              </a:rPr>
              <a:t>amanho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têm MLOC; complexidade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4786275" y="31332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Tecnologia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 de trabalho; evolução constante; legado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64100" y="1685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Mais informações sobre a disciplina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Algoritmos e estruturas de dados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Orientação a objetos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Conhecimento básico de BDs (para o trabalho prático)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Importante para alunos que não são de CC ou SI 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Desejável: aluno deve estar na metade final do seu curso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 Principal </a:t>
            </a:r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2950" y="3862700"/>
            <a:ext cx="7170000" cy="8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Versão Web (aberta):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https://engsoftmoderna.info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70125"/>
            <a:ext cx="3151213" cy="2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Capítulos</a:t>
            </a:r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Introdução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Processos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Requisitos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Modelos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Princípios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Padrões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Arquitetura</a:t>
            </a: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4807500" y="1152475"/>
            <a:ext cx="41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Testes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Refactoring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DevOps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Apêndice A: Git</a:t>
            </a:r>
            <a:endParaRPr sz="22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9382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Bancos, comércio, transporte, hotéis, mídia, educação, saúde, lazer, moeda, etc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estão disponíveis </a:t>
            </a:r>
            <a:r>
              <a:rPr lang="en" sz="1900"/>
              <a:t>(</a:t>
            </a:r>
            <a:r>
              <a:rPr lang="en" sz="1900">
                <a:solidFill>
                  <a:schemeClr val="dk2"/>
                </a:solidFill>
              </a:rPr>
              <a:t>https://engsoftmoderna.info</a:t>
            </a:r>
            <a:r>
              <a:rPr lang="en" sz="1900"/>
              <a:t>)</a:t>
            </a:r>
            <a:endParaRPr sz="1900"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Exercícios de V ou F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fonte (IDE online repl.it)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FAQs (cada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Artigos didáticos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1579475" y="1740425"/>
            <a:ext cx="60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Bibliografia Complementar</a:t>
            </a:r>
            <a:endParaRPr sz="3200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" y="152400"/>
            <a:ext cx="1461879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791" y="152400"/>
            <a:ext cx="1569300" cy="23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53" y="164525"/>
            <a:ext cx="1793497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12" y="209550"/>
            <a:ext cx="1738676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50" y="209550"/>
            <a:ext cx="179350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50" y="2824187"/>
            <a:ext cx="1461875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25" y="2824187"/>
            <a:ext cx="146187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5150" y="2824187"/>
            <a:ext cx="1142557" cy="1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3150" y="2824187"/>
            <a:ext cx="1569300" cy="1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28600"/>
            <a:ext cx="1475650" cy="22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40" y="228600"/>
            <a:ext cx="1643275" cy="220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204" y="234025"/>
            <a:ext cx="1729071" cy="21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2819400"/>
            <a:ext cx="1643275" cy="21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600" y="2822275"/>
            <a:ext cx="1643275" cy="21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350" y="2826507"/>
            <a:ext cx="1729075" cy="21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50" y="309587"/>
            <a:ext cx="1569300" cy="204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311700" y="966192"/>
            <a:ext cx="8637900" cy="398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200" dirty="0"/>
              <a:t>3 listas de exercícios práticos: 10 pontos</a:t>
            </a:r>
            <a:endParaRPr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1 – 1 </a:t>
            </a:r>
            <a:r>
              <a:rPr lang="en" sz="1800" dirty="0" err="1"/>
              <a:t>ponto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2 e Lista 3 – 2 </a:t>
            </a:r>
            <a:r>
              <a:rPr lang="en" sz="1800" dirty="0" err="1"/>
              <a:t>pontos</a:t>
            </a:r>
            <a:r>
              <a:rPr lang="en" sz="1800" dirty="0"/>
              <a:t> </a:t>
            </a:r>
            <a:r>
              <a:rPr lang="en" sz="1800" dirty="0" err="1"/>
              <a:t>cada</a:t>
            </a:r>
            <a:r>
              <a:rPr lang="en" sz="1800" dirty="0"/>
              <a:t> </a:t>
            </a:r>
            <a:r>
              <a:rPr lang="en" sz="1800" dirty="0" err="1"/>
              <a:t>uma</a:t>
            </a:r>
            <a:endParaRPr sz="1800" dirty="0" err="1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 dirty="0"/>
              <a:t>3 provas presenciais e sem consulta: 90 pontos</a:t>
            </a:r>
            <a:endParaRPr sz="22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1 – 30 pontos – </a:t>
            </a:r>
            <a:r>
              <a:rPr lang="pt-BR" sz="1800" i="1" dirty="0"/>
              <a:t>Aulas 01, 02, 03, 04, 05 e 06</a:t>
            </a:r>
            <a:endParaRPr lang="en" sz="18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2 – 30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07, 08, 09, 10, 11 e 12 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pt-BR" sz="1800" dirty="0"/>
              <a:t>P</a:t>
            </a:r>
            <a:r>
              <a:rPr lang="en" sz="1800" dirty="0" err="1"/>
              <a:t>rova</a:t>
            </a:r>
            <a:r>
              <a:rPr lang="en" sz="1800" dirty="0"/>
              <a:t> 3 – 35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13, 14, 15, 16, 17 e 18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Prova de 2a chamada (para quem perdeu alguma prova - matéria toda)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Exame Especial (matéria toda)</a:t>
            </a:r>
            <a:endParaRPr sz="180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87" name="Google Shape;3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32550" y="1283225"/>
            <a:ext cx="8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dk2"/>
                </a:solidFill>
              </a:rPr>
              <a:t>Obrigado!</a:t>
            </a:r>
            <a:endParaRPr sz="46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eduardocunha11@gmail.com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X = Uber, iFood, Zoom, YouTube, Inter, Nubank, etc.</a:t>
            </a:r>
            <a:endParaRPr sz="28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00" y="161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Empresa de software ⇒ movida por </a:t>
            </a:r>
            <a:r>
              <a:rPr lang="en" sz="3000" b="1"/>
              <a:t>engenheiros de software</a:t>
            </a:r>
            <a:endParaRPr sz="3000"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85" y="1546550"/>
            <a:ext cx="5269824" cy="29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871350" y="4658875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GitLab team photo, New Orleans, 2019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2199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20"/>
          <p:cNvSpPr txBox="1"/>
          <p:nvPr/>
        </p:nvSpPr>
        <p:spPr>
          <a:xfrm>
            <a:off x="951625" y="3327875"/>
            <a:ext cx="7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https://tecnoblog.net/457977/nubank-abre-300-vagas-de-emprego-40-sao-para-engenheiros/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5500" y="4666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Mercado de trabalho global</a:t>
            </a:r>
            <a:endParaRPr sz="3400"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398238"/>
            <a:ext cx="7968700" cy="31539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961</Words>
  <Application>Microsoft Office PowerPoint</Application>
  <PresentationFormat>Apresentação na tela (16:9)</PresentationFormat>
  <Paragraphs>233</Paragraphs>
  <Slides>45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Simple Light</vt:lpstr>
      <vt:lpstr>Engenharia de Software I (2ECOM.042)   Apresentação da Disciplina - 2024/2   Prof. Eduardo Cunha Campos  edu@cefetmg.br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Cargos de mercado para ES </vt:lpstr>
      <vt:lpstr>Devs trabalham próximos dos seguintes cargos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Programação (programming in the small)</vt:lpstr>
      <vt:lpstr>Engenharia de Software (programming in the large)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Explorando um pouco mais…</vt:lpstr>
      <vt:lpstr>4 T's da Engenharia de Software</vt:lpstr>
      <vt:lpstr>Apresentação do PowerPoint</vt:lpstr>
      <vt:lpstr>Pré-requisitos</vt:lpstr>
      <vt:lpstr>Bibliografia Principal </vt:lpstr>
      <vt:lpstr>Capítulos</vt:lpstr>
      <vt:lpstr>Também estão disponíveis (https://engsoftmoderna.info)</vt:lpstr>
      <vt:lpstr>Bibliografia Complementar</vt:lpstr>
      <vt:lpstr>Apresentação do PowerPoint</vt:lpstr>
      <vt:lpstr>Apresentação do PowerPoint</vt:lpstr>
      <vt:lpstr>Avaliação</vt:lpstr>
      <vt:lpstr>Obrigado!  eduardocunha11@gmail.com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(DCC 603)   Apresentação da Disciplina - 2024/1   Prof. Marco Tulio Valente  mtov@dcc.ufmg.br  </dc:title>
  <cp:lastModifiedBy>Eduardo Cunha Campos</cp:lastModifiedBy>
  <cp:revision>16</cp:revision>
  <dcterms:modified xsi:type="dcterms:W3CDTF">2024-10-10T12:21:09Z</dcterms:modified>
</cp:coreProperties>
</file>